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35" r:id="rId2"/>
    <p:sldId id="338" r:id="rId3"/>
    <p:sldId id="339" r:id="rId4"/>
    <p:sldId id="340" r:id="rId5"/>
    <p:sldId id="343" r:id="rId6"/>
    <p:sldId id="345" r:id="rId7"/>
    <p:sldId id="351" r:id="rId8"/>
    <p:sldId id="352" r:id="rId9"/>
    <p:sldId id="355" r:id="rId10"/>
    <p:sldId id="356" r:id="rId11"/>
    <p:sldId id="354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2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10\Desktop\GLOGIFT_E-procurement\Query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10\Desktop\GLOGIFT_E-procurement\quer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rector:Desktop:CIC%20workboo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1"/>
  <c:chart>
    <c:title>
      <c:tx>
        <c:rich>
          <a:bodyPr/>
          <a:lstStyle/>
          <a:p>
            <a:pPr>
              <a:defRPr lang="en-US"/>
            </a:pPr>
            <a:r>
              <a:rPr lang="en-US"/>
              <a:t>Response Summary</a:t>
            </a:r>
          </a:p>
        </c:rich>
      </c:tx>
      <c:layout/>
    </c:title>
    <c:plotArea>
      <c:layout/>
      <c:radarChart>
        <c:radarStyle val="marker"/>
        <c:ser>
          <c:idx val="0"/>
          <c:order val="0"/>
          <c:tx>
            <c:strRef>
              <c:f>bar!$A$15</c:f>
              <c:strCache>
                <c:ptCount val="1"/>
                <c:pt idx="0">
                  <c:v>Agree</c:v>
                </c:pt>
              </c:strCache>
            </c:strRef>
          </c:tx>
          <c:cat>
            <c:strRef>
              <c:f>bar!$B$14:$S$14</c:f>
              <c:strCache>
                <c:ptCount val="18"/>
                <c:pt idx="0">
                  <c:v>Cost Saving</c:v>
                </c:pt>
                <c:pt idx="1">
                  <c:v>Competitiveness</c:v>
                </c:pt>
                <c:pt idx="2">
                  <c:v>Transparency</c:v>
                </c:pt>
                <c:pt idx="3">
                  <c:v>Data Security</c:v>
                </c:pt>
                <c:pt idx="4">
                  <c:v>Success</c:v>
                </c:pt>
                <c:pt idx="5">
                  <c:v>Time Saving</c:v>
                </c:pt>
                <c:pt idx="6">
                  <c:v>Location independence</c:v>
                </c:pt>
                <c:pt idx="7">
                  <c:v>Data Viewing</c:v>
                </c:pt>
                <c:pt idx="8">
                  <c:v>Remote Access</c:v>
                </c:pt>
                <c:pt idx="9">
                  <c:v>convenience</c:v>
                </c:pt>
                <c:pt idx="10">
                  <c:v>Bid Management</c:v>
                </c:pt>
                <c:pt idx="11">
                  <c:v>Tech View</c:v>
                </c:pt>
                <c:pt idx="12">
                  <c:v>Fin View</c:v>
                </c:pt>
                <c:pt idx="13">
                  <c:v>BoQ useful</c:v>
                </c:pt>
                <c:pt idx="14">
                  <c:v>Multiple Bid Opener</c:v>
                </c:pt>
                <c:pt idx="15">
                  <c:v>Help Desk Support</c:v>
                </c:pt>
                <c:pt idx="16">
                  <c:v>Email support</c:v>
                </c:pt>
                <c:pt idx="17">
                  <c:v>Hand holding support</c:v>
                </c:pt>
              </c:strCache>
            </c:strRef>
          </c:cat>
          <c:val>
            <c:numRef>
              <c:f>bar!$B$15:$S$15</c:f>
              <c:numCache>
                <c:formatCode>General</c:formatCode>
                <c:ptCount val="18"/>
                <c:pt idx="0">
                  <c:v>259</c:v>
                </c:pt>
                <c:pt idx="1">
                  <c:v>239</c:v>
                </c:pt>
                <c:pt idx="2">
                  <c:v>235</c:v>
                </c:pt>
                <c:pt idx="3">
                  <c:v>214</c:v>
                </c:pt>
                <c:pt idx="4">
                  <c:v>191</c:v>
                </c:pt>
                <c:pt idx="5">
                  <c:v>233</c:v>
                </c:pt>
                <c:pt idx="6">
                  <c:v>269</c:v>
                </c:pt>
                <c:pt idx="7">
                  <c:v>231</c:v>
                </c:pt>
                <c:pt idx="8">
                  <c:v>242</c:v>
                </c:pt>
                <c:pt idx="9">
                  <c:v>246</c:v>
                </c:pt>
                <c:pt idx="10">
                  <c:v>238</c:v>
                </c:pt>
                <c:pt idx="11">
                  <c:v>248</c:v>
                </c:pt>
                <c:pt idx="12">
                  <c:v>243</c:v>
                </c:pt>
                <c:pt idx="13">
                  <c:v>242</c:v>
                </c:pt>
                <c:pt idx="14">
                  <c:v>196</c:v>
                </c:pt>
                <c:pt idx="15">
                  <c:v>165</c:v>
                </c:pt>
                <c:pt idx="16">
                  <c:v>166</c:v>
                </c:pt>
                <c:pt idx="17">
                  <c:v>208</c:v>
                </c:pt>
              </c:numCache>
            </c:numRef>
          </c:val>
        </c:ser>
        <c:ser>
          <c:idx val="1"/>
          <c:order val="1"/>
          <c:tx>
            <c:strRef>
              <c:f>bar!$A$16</c:f>
              <c:strCache>
                <c:ptCount val="1"/>
                <c:pt idx="0">
                  <c:v>Neutral</c:v>
                </c:pt>
              </c:strCache>
            </c:strRef>
          </c:tx>
          <c:cat>
            <c:strRef>
              <c:f>bar!$B$14:$S$14</c:f>
              <c:strCache>
                <c:ptCount val="18"/>
                <c:pt idx="0">
                  <c:v>Cost Saving</c:v>
                </c:pt>
                <c:pt idx="1">
                  <c:v>Competitiveness</c:v>
                </c:pt>
                <c:pt idx="2">
                  <c:v>Transparency</c:v>
                </c:pt>
                <c:pt idx="3">
                  <c:v>Data Security</c:v>
                </c:pt>
                <c:pt idx="4">
                  <c:v>Success</c:v>
                </c:pt>
                <c:pt idx="5">
                  <c:v>Time Saving</c:v>
                </c:pt>
                <c:pt idx="6">
                  <c:v>Location independence</c:v>
                </c:pt>
                <c:pt idx="7">
                  <c:v>Data Viewing</c:v>
                </c:pt>
                <c:pt idx="8">
                  <c:v>Remote Access</c:v>
                </c:pt>
                <c:pt idx="9">
                  <c:v>convenience</c:v>
                </c:pt>
                <c:pt idx="10">
                  <c:v>Bid Management</c:v>
                </c:pt>
                <c:pt idx="11">
                  <c:v>Tech View</c:v>
                </c:pt>
                <c:pt idx="12">
                  <c:v>Fin View</c:v>
                </c:pt>
                <c:pt idx="13">
                  <c:v>BoQ useful</c:v>
                </c:pt>
                <c:pt idx="14">
                  <c:v>Multiple Bid Opener</c:v>
                </c:pt>
                <c:pt idx="15">
                  <c:v>Help Desk Support</c:v>
                </c:pt>
                <c:pt idx="16">
                  <c:v>Email support</c:v>
                </c:pt>
                <c:pt idx="17">
                  <c:v>Hand holding support</c:v>
                </c:pt>
              </c:strCache>
            </c:strRef>
          </c:cat>
          <c:val>
            <c:numRef>
              <c:f>bar!$B$16:$S$16</c:f>
              <c:numCache>
                <c:formatCode>General</c:formatCode>
                <c:ptCount val="18"/>
                <c:pt idx="0">
                  <c:v>22</c:v>
                </c:pt>
                <c:pt idx="1">
                  <c:v>35</c:v>
                </c:pt>
                <c:pt idx="2">
                  <c:v>30</c:v>
                </c:pt>
                <c:pt idx="3">
                  <c:v>49</c:v>
                </c:pt>
                <c:pt idx="4">
                  <c:v>64</c:v>
                </c:pt>
                <c:pt idx="5">
                  <c:v>16</c:v>
                </c:pt>
                <c:pt idx="6">
                  <c:v>10</c:v>
                </c:pt>
                <c:pt idx="7">
                  <c:v>43</c:v>
                </c:pt>
                <c:pt idx="8">
                  <c:v>34</c:v>
                </c:pt>
                <c:pt idx="9">
                  <c:v>20</c:v>
                </c:pt>
                <c:pt idx="10">
                  <c:v>36</c:v>
                </c:pt>
                <c:pt idx="11">
                  <c:v>23</c:v>
                </c:pt>
                <c:pt idx="12">
                  <c:v>28</c:v>
                </c:pt>
                <c:pt idx="13">
                  <c:v>34</c:v>
                </c:pt>
                <c:pt idx="14">
                  <c:v>72</c:v>
                </c:pt>
                <c:pt idx="15">
                  <c:v>59</c:v>
                </c:pt>
                <c:pt idx="16">
                  <c:v>68</c:v>
                </c:pt>
                <c:pt idx="17">
                  <c:v>49</c:v>
                </c:pt>
              </c:numCache>
            </c:numRef>
          </c:val>
        </c:ser>
        <c:ser>
          <c:idx val="2"/>
          <c:order val="2"/>
          <c:tx>
            <c:strRef>
              <c:f>bar!$A$17</c:f>
              <c:strCache>
                <c:ptCount val="1"/>
                <c:pt idx="0">
                  <c:v>Disagree</c:v>
                </c:pt>
              </c:strCache>
            </c:strRef>
          </c:tx>
          <c:cat>
            <c:strRef>
              <c:f>bar!$B$14:$S$14</c:f>
              <c:strCache>
                <c:ptCount val="18"/>
                <c:pt idx="0">
                  <c:v>Cost Saving</c:v>
                </c:pt>
                <c:pt idx="1">
                  <c:v>Competitiveness</c:v>
                </c:pt>
                <c:pt idx="2">
                  <c:v>Transparency</c:v>
                </c:pt>
                <c:pt idx="3">
                  <c:v>Data Security</c:v>
                </c:pt>
                <c:pt idx="4">
                  <c:v>Success</c:v>
                </c:pt>
                <c:pt idx="5">
                  <c:v>Time Saving</c:v>
                </c:pt>
                <c:pt idx="6">
                  <c:v>Location independence</c:v>
                </c:pt>
                <c:pt idx="7">
                  <c:v>Data Viewing</c:v>
                </c:pt>
                <c:pt idx="8">
                  <c:v>Remote Access</c:v>
                </c:pt>
                <c:pt idx="9">
                  <c:v>convenience</c:v>
                </c:pt>
                <c:pt idx="10">
                  <c:v>Bid Management</c:v>
                </c:pt>
                <c:pt idx="11">
                  <c:v>Tech View</c:v>
                </c:pt>
                <c:pt idx="12">
                  <c:v>Fin View</c:v>
                </c:pt>
                <c:pt idx="13">
                  <c:v>BoQ useful</c:v>
                </c:pt>
                <c:pt idx="14">
                  <c:v>Multiple Bid Opener</c:v>
                </c:pt>
                <c:pt idx="15">
                  <c:v>Help Desk Support</c:v>
                </c:pt>
                <c:pt idx="16">
                  <c:v>Email support</c:v>
                </c:pt>
                <c:pt idx="17">
                  <c:v>Hand holding support</c:v>
                </c:pt>
              </c:strCache>
            </c:strRef>
          </c:cat>
          <c:val>
            <c:numRef>
              <c:f>bar!$B$17:$S$17</c:f>
              <c:numCache>
                <c:formatCode>General</c:formatCode>
                <c:ptCount val="18"/>
                <c:pt idx="0">
                  <c:v>12</c:v>
                </c:pt>
                <c:pt idx="1">
                  <c:v>21</c:v>
                </c:pt>
                <c:pt idx="2">
                  <c:v>22</c:v>
                </c:pt>
                <c:pt idx="3">
                  <c:v>27</c:v>
                </c:pt>
                <c:pt idx="4">
                  <c:v>35</c:v>
                </c:pt>
                <c:pt idx="5">
                  <c:v>39</c:v>
                </c:pt>
                <c:pt idx="6">
                  <c:v>9</c:v>
                </c:pt>
                <c:pt idx="7">
                  <c:v>17</c:v>
                </c:pt>
                <c:pt idx="8">
                  <c:v>12</c:v>
                </c:pt>
                <c:pt idx="9">
                  <c:v>18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10</c:v>
                </c:pt>
                <c:pt idx="14">
                  <c:v>12</c:v>
                </c:pt>
                <c:pt idx="15">
                  <c:v>60</c:v>
                </c:pt>
                <c:pt idx="16">
                  <c:v>45</c:v>
                </c:pt>
                <c:pt idx="17">
                  <c:v>25</c:v>
                </c:pt>
              </c:numCache>
            </c:numRef>
          </c:val>
        </c:ser>
        <c:dLbls/>
        <c:axId val="78163328"/>
        <c:axId val="78181504"/>
      </c:radarChart>
      <c:catAx>
        <c:axId val="78163328"/>
        <c:scaling>
          <c:orientation val="minMax"/>
        </c:scaling>
        <c:axPos val="b"/>
        <c:majorGridlines/>
        <c:majorTickMark val="none"/>
        <c:tickLblPos val="nextTo"/>
        <c:txPr>
          <a:bodyPr/>
          <a:lstStyle/>
          <a:p>
            <a:pPr>
              <a:defRPr lang="en-US" sz="1200"/>
            </a:pPr>
            <a:endParaRPr lang="en-US"/>
          </a:p>
        </c:txPr>
        <c:crossAx val="78181504"/>
        <c:crosses val="autoZero"/>
        <c:auto val="1"/>
        <c:lblAlgn val="ctr"/>
        <c:lblOffset val="100"/>
      </c:catAx>
      <c:valAx>
        <c:axId val="781815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81633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/>
      <c:lineChart>
        <c:grouping val="standard"/>
        <c:ser>
          <c:idx val="0"/>
          <c:order val="0"/>
          <c:val>
            <c:numRef>
              <c:f>FESSPS!$L$3:$L$13</c:f>
              <c:numCache>
                <c:formatCode>0.00</c:formatCode>
                <c:ptCount val="11"/>
                <c:pt idx="0">
                  <c:v>244.59036144578323</c:v>
                </c:pt>
                <c:pt idx="1">
                  <c:v>261.51162790697657</c:v>
                </c:pt>
                <c:pt idx="2">
                  <c:v>267.95955882352939</c:v>
                </c:pt>
                <c:pt idx="3">
                  <c:v>296.94090909090909</c:v>
                </c:pt>
                <c:pt idx="4">
                  <c:v>308.00732600732601</c:v>
                </c:pt>
                <c:pt idx="5">
                  <c:v>307.59531772575247</c:v>
                </c:pt>
                <c:pt idx="6">
                  <c:v>327.83214285714257</c:v>
                </c:pt>
                <c:pt idx="7">
                  <c:v>256.29387755102016</c:v>
                </c:pt>
                <c:pt idx="8">
                  <c:v>213.756</c:v>
                </c:pt>
                <c:pt idx="9">
                  <c:v>197.44565217391298</c:v>
                </c:pt>
                <c:pt idx="10">
                  <c:v>123.95555555555549</c:v>
                </c:pt>
              </c:numCache>
            </c:numRef>
          </c:val>
        </c:ser>
        <c:dLbls/>
        <c:marker val="1"/>
        <c:axId val="80102144"/>
        <c:axId val="80103680"/>
      </c:lineChart>
      <c:catAx>
        <c:axId val="80102144"/>
        <c:scaling>
          <c:orientation val="minMax"/>
        </c:scaling>
        <c:delete val="1"/>
        <c:axPos val="b"/>
        <c:numFmt formatCode="#,##0" sourceLinked="1"/>
        <c:tickLblPos val="nextTo"/>
        <c:crossAx val="80103680"/>
        <c:crosses val="autoZero"/>
        <c:auto val="1"/>
        <c:lblAlgn val="ctr"/>
        <c:lblOffset val="100"/>
        <c:tickLblSkip val="1"/>
        <c:tickMarkSkip val="2006"/>
      </c:catAx>
      <c:valAx>
        <c:axId val="80103680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80102144"/>
        <c:crosses val="autoZero"/>
        <c:crossBetween val="between"/>
      </c:valAx>
    </c:plotArea>
    <c:plotVisOnly val="1"/>
    <c:dispBlanksAs val="gap"/>
  </c:chart>
  <c:spPr>
    <a:pattFill prst="pct5">
      <a:fgClr>
        <a:schemeClr val="accent1"/>
      </a:fgClr>
      <a:bgClr>
        <a:schemeClr val="bg1"/>
      </a:bgClr>
    </a:patt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18"/>
  <c:chart>
    <c:plotArea>
      <c:layout>
        <c:manualLayout>
          <c:layoutTarget val="inner"/>
          <c:xMode val="edge"/>
          <c:yMode val="edge"/>
          <c:x val="1.8055555555555509E-2"/>
          <c:y val="0"/>
          <c:w val="0.96388888888888913"/>
          <c:h val="0.89585242455552805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n-US" sz="2000"/>
                </a:pPr>
                <a:endParaRPr lang="en-US"/>
              </a:p>
            </c:txPr>
            <c:showVal val="1"/>
          </c:dLbls>
          <c:trendline>
            <c:trendlineType val="linear"/>
          </c:trendline>
          <c:cat>
            <c:strRef>
              <c:f>Sheet1!$A$3:$A$8</c:f>
              <c:strCache>
                <c:ptCount val="6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Sheet1!$B$3:$B$8</c:f>
              <c:numCache>
                <c:formatCode>_ * #,##0.00_ ;_ * \-#,##0.00_ ;_ * "-"??_ ;_ @_ </c:formatCode>
                <c:ptCount val="6"/>
                <c:pt idx="0">
                  <c:v>437744</c:v>
                </c:pt>
                <c:pt idx="1">
                  <c:v>629960</c:v>
                </c:pt>
                <c:pt idx="2">
                  <c:v>811350</c:v>
                </c:pt>
                <c:pt idx="3">
                  <c:v>834183</c:v>
                </c:pt>
                <c:pt idx="4">
                  <c:v>755247</c:v>
                </c:pt>
                <c:pt idx="5">
                  <c:v>976679</c:v>
                </c:pt>
              </c:numCache>
            </c:numRef>
          </c:val>
        </c:ser>
        <c:dLbls/>
        <c:axId val="79308288"/>
        <c:axId val="79309824"/>
      </c:barChart>
      <c:catAx>
        <c:axId val="7930828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400"/>
            </a:pPr>
            <a:endParaRPr lang="en-US"/>
          </a:p>
        </c:txPr>
        <c:crossAx val="79309824"/>
        <c:crosses val="autoZero"/>
        <c:auto val="1"/>
        <c:lblAlgn val="ctr"/>
        <c:lblOffset val="100"/>
      </c:catAx>
      <c:valAx>
        <c:axId val="79309824"/>
        <c:scaling>
          <c:orientation val="minMax"/>
        </c:scaling>
        <c:delete val="1"/>
        <c:axPos val="l"/>
        <c:majorGridlines/>
        <c:numFmt formatCode="_ * #,##0.00_ ;_ * \-#,##0.00_ ;_ * &quot;-&quot;??_ ;_ @_ " sourceLinked="1"/>
        <c:tickLblPos val="nextTo"/>
        <c:crossAx val="79308288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Sheet2!$B$3</c:f>
              <c:strCache>
                <c:ptCount val="1"/>
                <c:pt idx="0">
                  <c:v>RTI Applications Received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600"/>
                </a:pPr>
                <a:endParaRPr lang="en-US"/>
              </a:p>
            </c:txPr>
            <c:showVal val="1"/>
          </c:dLbls>
          <c:cat>
            <c:strRef>
              <c:f>Sheet2!$A$4:$A$10</c:f>
              <c:strCache>
                <c:ptCount val="7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</c:strCache>
            </c:strRef>
          </c:cat>
          <c:val>
            <c:numRef>
              <c:f>Sheet2!$B$4:$B$10</c:f>
              <c:numCache>
                <c:formatCode>General</c:formatCode>
                <c:ptCount val="7"/>
                <c:pt idx="0">
                  <c:v>234</c:v>
                </c:pt>
                <c:pt idx="1">
                  <c:v>327</c:v>
                </c:pt>
                <c:pt idx="2">
                  <c:v>326</c:v>
                </c:pt>
                <c:pt idx="3">
                  <c:v>397</c:v>
                </c:pt>
                <c:pt idx="4">
                  <c:v>336</c:v>
                </c:pt>
                <c:pt idx="5">
                  <c:v>300</c:v>
                </c:pt>
                <c:pt idx="6">
                  <c:v>326</c:v>
                </c:pt>
              </c:numCache>
            </c:numRef>
          </c:val>
        </c:ser>
        <c:ser>
          <c:idx val="1"/>
          <c:order val="1"/>
          <c:tx>
            <c:strRef>
              <c:f>Sheet2!$C$3</c:f>
              <c:strCache>
                <c:ptCount val="1"/>
                <c:pt idx="0">
                  <c:v>First Appeals Received 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/>
                </a:pPr>
                <a:endParaRPr lang="en-US"/>
              </a:p>
            </c:txPr>
            <c:showVal val="1"/>
          </c:dLbls>
          <c:cat>
            <c:strRef>
              <c:f>Sheet2!$A$4:$A$10</c:f>
              <c:strCache>
                <c:ptCount val="7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</c:strCache>
            </c:strRef>
          </c:cat>
          <c:val>
            <c:numRef>
              <c:f>Sheet2!$C$4:$C$10</c:f>
              <c:numCache>
                <c:formatCode>General</c:formatCode>
                <c:ptCount val="7"/>
                <c:pt idx="0">
                  <c:v>45</c:v>
                </c:pt>
                <c:pt idx="1">
                  <c:v>36</c:v>
                </c:pt>
                <c:pt idx="2">
                  <c:v>27</c:v>
                </c:pt>
                <c:pt idx="3">
                  <c:v>23</c:v>
                </c:pt>
                <c:pt idx="4">
                  <c:v>31</c:v>
                </c:pt>
                <c:pt idx="5">
                  <c:v>23</c:v>
                </c:pt>
                <c:pt idx="6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Sheet2!$D$3</c:f>
              <c:strCache>
                <c:ptCount val="1"/>
                <c:pt idx="0">
                  <c:v>Second Appeals to CIC 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/>
                </a:pPr>
                <a:endParaRPr lang="en-US"/>
              </a:p>
            </c:txPr>
            <c:showVal val="1"/>
          </c:dLbls>
          <c:cat>
            <c:strRef>
              <c:f>Sheet2!$A$4:$A$10</c:f>
              <c:strCache>
                <c:ptCount val="7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</c:strCache>
            </c:strRef>
          </c:cat>
          <c:val>
            <c:numRef>
              <c:f>Sheet2!$D$4:$D$10</c:f>
              <c:numCache>
                <c:formatCode>General</c:formatCode>
                <c:ptCount val="7"/>
                <c:pt idx="0">
                  <c:v>5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dLbls/>
        <c:axId val="79340288"/>
        <c:axId val="79341824"/>
      </c:barChart>
      <c:catAx>
        <c:axId val="79340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9341824"/>
        <c:crosses val="autoZero"/>
        <c:auto val="1"/>
        <c:lblAlgn val="ctr"/>
        <c:lblOffset val="100"/>
      </c:catAx>
      <c:valAx>
        <c:axId val="7934182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93402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 sz="1200"/>
            </a:pPr>
            <a:endParaRPr lang="en-US"/>
          </a:p>
        </c:txPr>
      </c:dTable>
    </c:plotArea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9B405-8146-6645-867C-491C3E3B62DA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FBB5D-B656-3144-B1B8-873ADDDAB7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29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854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877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406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05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743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762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170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027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557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66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776C-EDE9-4448-B955-1FBFC38879DF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54B37-1918-A943-B26C-BA05CB495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426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Factors effecting eProcurement performance in Indian </a:t>
            </a:r>
            <a:r>
              <a:rPr lang="en-US" dirty="0" smtClean="0"/>
              <a:t>scenario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3100" dirty="0" smtClean="0"/>
              <a:t>Dr. </a:t>
            </a:r>
            <a:r>
              <a:rPr lang="en-US" sz="3100" dirty="0" err="1" smtClean="0"/>
              <a:t>Kalyan</a:t>
            </a:r>
            <a:r>
              <a:rPr lang="en-US" sz="3100" dirty="0" smtClean="0"/>
              <a:t> Kr. </a:t>
            </a:r>
            <a:r>
              <a:rPr lang="en-US" sz="3100" dirty="0" err="1" smtClean="0"/>
              <a:t>Bhattacharjee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Indian Institute of Technology Delhi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438400"/>
            <a:ext cx="2438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00557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Processing of RTI Applications at IIT Delhi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26618202"/>
              </p:ext>
            </p:extLst>
          </p:nvPr>
        </p:nvGraphicFramePr>
        <p:xfrm>
          <a:off x="-76200" y="844550"/>
          <a:ext cx="9144000" cy="601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Arrow Connector 2"/>
          <p:cNvCxnSpPr/>
          <p:nvPr/>
        </p:nvCxnSpPr>
        <p:spPr>
          <a:xfrm flipV="1">
            <a:off x="2362200" y="1524000"/>
            <a:ext cx="2590800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562600" y="1600200"/>
            <a:ext cx="24384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585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0968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Conclusions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9307" y="838200"/>
            <a:ext cx="8732293" cy="6019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Four factors have influencing e-procurement practice in Indian context has been identified.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Brings high level of satisfaction in terms of cost saving, flexibility and agility.</a:t>
            </a:r>
          </a:p>
          <a:p>
            <a:r>
              <a:rPr lang="en-US" dirty="0">
                <a:solidFill>
                  <a:srgbClr val="00B050"/>
                </a:solidFill>
              </a:rPr>
              <a:t>Overall purchase-cycle time has reduced.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IIT Delhi’s initiative to go for E-procurement helped the institute to march towards transparency and efficiency.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There has been a decline </a:t>
            </a:r>
            <a:r>
              <a:rPr lang="en-US" dirty="0">
                <a:solidFill>
                  <a:srgbClr val="00B050"/>
                </a:solidFill>
              </a:rPr>
              <a:t>in </a:t>
            </a:r>
            <a:r>
              <a:rPr lang="en-US" dirty="0" smtClean="0">
                <a:solidFill>
                  <a:srgbClr val="00B050"/>
                </a:solidFill>
              </a:rPr>
              <a:t>RTI </a:t>
            </a:r>
            <a:r>
              <a:rPr lang="en-US" dirty="0">
                <a:solidFill>
                  <a:srgbClr val="00B050"/>
                </a:solidFill>
              </a:rPr>
              <a:t>applications at IIT Delhi for the last three </a:t>
            </a:r>
            <a:r>
              <a:rPr lang="en-US" smtClean="0">
                <a:solidFill>
                  <a:srgbClr val="00B050"/>
                </a:solidFill>
              </a:rPr>
              <a:t>years.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064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IIT Delhi, it is a case of successful migration</a:t>
            </a:r>
            <a:endParaRPr lang="en-US" dirty="0"/>
          </a:p>
        </p:txBody>
      </p:sp>
      <p:pic>
        <p:nvPicPr>
          <p:cNvPr id="31746" name="Picture 2" descr="Image result for michael hammer business process reenginee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8096250" cy="403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5072850"/>
            <a:ext cx="8229600" cy="1782763"/>
          </a:xfrm>
        </p:spPr>
        <p:txBody>
          <a:bodyPr rtlCol="0">
            <a:normAutofit fontScale="92500" lnSpcReduction="1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Dr. </a:t>
            </a:r>
            <a:r>
              <a:rPr lang="en-US" sz="2800" dirty="0" err="1" smtClean="0"/>
              <a:t>Kalyan</a:t>
            </a:r>
            <a:r>
              <a:rPr lang="en-US" sz="2800" dirty="0" smtClean="0"/>
              <a:t> </a:t>
            </a:r>
            <a:r>
              <a:rPr lang="en-US" sz="2800" dirty="0" err="1" smtClean="0"/>
              <a:t>Bhattacharjee</a:t>
            </a:r>
            <a:endParaRPr lang="en-US" sz="2800" dirty="0" smtClean="0"/>
          </a:p>
          <a:p>
            <a:pPr marL="320040" indent="-32004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Indian Institute of Technology Delhi</a:t>
            </a:r>
          </a:p>
          <a:p>
            <a:pPr marL="320040" indent="-32004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kalyan@admin.iitd.ac.in</a:t>
            </a:r>
          </a:p>
          <a:p>
            <a:pPr marL="320040" indent="-32004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Mobile No. 09810152691</a:t>
            </a:r>
          </a:p>
          <a:p>
            <a:pPr marL="320040" indent="-32004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518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On-line Questionnaire based Survey </a:t>
            </a:r>
            <a:br>
              <a:rPr lang="en-US" dirty="0" smtClean="0"/>
            </a:br>
            <a:r>
              <a:rPr lang="en-US" dirty="0" smtClean="0"/>
              <a:t>was conducted to measure the usefulness and acceptance of the application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086600" cy="1752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Survey                                        : Google Form</a:t>
            </a:r>
          </a:p>
          <a:p>
            <a:pPr algn="l"/>
            <a:r>
              <a:rPr lang="en-US" sz="2800" dirty="0" smtClean="0"/>
              <a:t>Email                                          : 800 users</a:t>
            </a:r>
          </a:p>
          <a:p>
            <a:pPr algn="l"/>
            <a:r>
              <a:rPr lang="en-US" sz="2800" dirty="0" smtClean="0"/>
              <a:t>Total Responses  received      : 310</a:t>
            </a:r>
          </a:p>
          <a:p>
            <a:pPr algn="l"/>
            <a:r>
              <a:rPr lang="en-US" sz="2800" dirty="0" smtClean="0"/>
              <a:t>Usable responses                    : 293</a:t>
            </a:r>
          </a:p>
          <a:p>
            <a:pPr algn="l"/>
            <a:r>
              <a:rPr lang="en-US" sz="2800" dirty="0" smtClean="0"/>
              <a:t>Analysis                                     : SPSS (version 20)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4311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8115528"/>
              </p:ext>
            </p:extLst>
          </p:nvPr>
        </p:nvGraphicFramePr>
        <p:xfrm>
          <a:off x="1" y="838200"/>
          <a:ext cx="9143998" cy="5923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999"/>
                <a:gridCol w="685800"/>
                <a:gridCol w="609600"/>
                <a:gridCol w="914400"/>
                <a:gridCol w="762000"/>
                <a:gridCol w="685800"/>
                <a:gridCol w="838200"/>
                <a:gridCol w="838200"/>
                <a:gridCol w="533400"/>
                <a:gridCol w="609600"/>
                <a:gridCol w="762000"/>
                <a:gridCol w="668019"/>
                <a:gridCol w="93980"/>
              </a:tblGrid>
              <a:tr h="539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User_Group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Specialization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Tot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5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Turnover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Govt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PUC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Private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Munic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Univ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Manuf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Service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IT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Educ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Legal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918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&lt; 50 lakhs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28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0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50-100 Lakhs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19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22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47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704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1-5 crore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32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68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704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5-10 Crore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26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46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0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&gt; 10 Crore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48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92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037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89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27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162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117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121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35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293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" y="152400"/>
            <a:ext cx="8707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Descriptive </a:t>
            </a:r>
            <a:r>
              <a:rPr lang="en-US" sz="3200" b="1" dirty="0"/>
              <a:t>Summary of respondents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39562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1697810"/>
              </p:ext>
            </p:extLst>
          </p:nvPr>
        </p:nvGraphicFramePr>
        <p:xfrm>
          <a:off x="2" y="761993"/>
          <a:ext cx="8991597" cy="5943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6380"/>
                <a:gridCol w="615331"/>
                <a:gridCol w="764924"/>
                <a:gridCol w="1113976"/>
                <a:gridCol w="1077077"/>
                <a:gridCol w="987320"/>
                <a:gridCol w="1256589"/>
              </a:tblGrid>
              <a:tr h="346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Attributes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endParaRPr lang="en-US" sz="20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</a:t>
                      </a:r>
                      <a:endParaRPr lang="en-US" sz="20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Std. </a:t>
                      </a:r>
                      <a:r>
                        <a:rPr lang="en-US" sz="1600" dirty="0" err="1">
                          <a:effectLst/>
                        </a:rPr>
                        <a:t>Div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Skewness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Kurtosis</a:t>
                      </a:r>
                      <a:endParaRPr lang="en-US" sz="20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Cron Alpha</a:t>
                      </a:r>
                      <a:endParaRPr lang="en-US" sz="2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35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Cost_Saving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293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1.74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.820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1.413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2.800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.883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35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Competitiveness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292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1.90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.914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1.196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1.595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.882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Transparency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287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1.87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.941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1.190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1.239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.881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No Data Tampering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288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2.05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.934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.724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-.017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.880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High Success Rate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290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2.32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.962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.767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.399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.882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TimeSaving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288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1.92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1.051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1.139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.451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.878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Reduces_Cycle_Time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288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2.20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.941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.723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.254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.881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Location_independent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288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1.57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.752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1.776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4.562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.880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Reduces_Bidding_Errors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292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2.10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.940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.870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.434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.880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35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No Unauthorized View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290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2.03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.802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.761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.702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.879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Remote_Bid_Opening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288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1.90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.789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.957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1.459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.879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Capturing_bidders_potential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284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2.00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.804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.938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1.328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.879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Bid_submission_convenience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284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1.96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.856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1.510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3.325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.879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Bids Preparation Utility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285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1.89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.802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1.016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1.724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.878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Amendment_of_Bids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285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1.82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.700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.814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1.597</a:t>
                      </a:r>
                      <a:endParaRPr lang="en-US" sz="19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.879</a:t>
                      </a:r>
                      <a:endParaRPr lang="en-US" sz="19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1524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Basic </a:t>
            </a:r>
            <a:r>
              <a:rPr lang="en-US" sz="2800" b="1" dirty="0"/>
              <a:t>statistical position of all variables under the </a:t>
            </a:r>
            <a:r>
              <a:rPr lang="en-US" sz="2800" b="1" dirty="0" smtClean="0"/>
              <a:t>study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598456" y="2590039"/>
            <a:ext cx="529184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Overall </a:t>
            </a:r>
            <a:r>
              <a:rPr lang="en-US" sz="4400" dirty="0" err="1">
                <a:solidFill>
                  <a:schemeClr val="accent2"/>
                </a:solidFill>
              </a:rPr>
              <a:t>Cronbach's</a:t>
            </a:r>
            <a:r>
              <a:rPr lang="en-US" sz="4400" dirty="0">
                <a:solidFill>
                  <a:schemeClr val="accent2"/>
                </a:solidFill>
              </a:rPr>
              <a:t> Alpha (reliability) :    .</a:t>
            </a:r>
            <a:r>
              <a:rPr lang="en-US" sz="4400" dirty="0" smtClean="0">
                <a:solidFill>
                  <a:schemeClr val="accent2"/>
                </a:solidFill>
              </a:rPr>
              <a:t>885</a:t>
            </a:r>
            <a:endParaRPr lang="en-U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57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xmlns="" val="1901373508"/>
              </p:ext>
            </p:extLst>
          </p:nvPr>
        </p:nvGraphicFramePr>
        <p:xfrm>
          <a:off x="-236577" y="609600"/>
          <a:ext cx="9500421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152400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 </a:t>
            </a:r>
            <a:r>
              <a:rPr lang="en-US" sz="3200" b="1" dirty="0"/>
              <a:t>Graphical presentation of Users responses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40130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9323574"/>
              </p:ext>
            </p:extLst>
          </p:nvPr>
        </p:nvGraphicFramePr>
        <p:xfrm>
          <a:off x="152404" y="228610"/>
          <a:ext cx="8839195" cy="6538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5596"/>
                <a:gridCol w="830529"/>
                <a:gridCol w="931531"/>
                <a:gridCol w="931531"/>
                <a:gridCol w="1625004"/>
                <a:gridCol w="1625004"/>
              </a:tblGrid>
              <a:tr h="317811">
                <a:tc gridSpan="5">
                  <a:txBody>
                    <a:bodyPr/>
                    <a:lstStyle/>
                    <a:p>
                      <a:pPr marL="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2385" algn="l"/>
                          <a:tab pos="2059305" algn="ct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Rotated </a:t>
                      </a:r>
                      <a:r>
                        <a:rPr lang="en-US" sz="1800" dirty="0">
                          <a:effectLst/>
                        </a:rPr>
                        <a:t>Component </a:t>
                      </a:r>
                      <a:r>
                        <a:rPr lang="en-US" sz="1800" dirty="0" err="1">
                          <a:effectLst/>
                        </a:rPr>
                        <a:t>Matrix</a:t>
                      </a:r>
                      <a:r>
                        <a:rPr lang="en-US" sz="1800" baseline="30000" dirty="0" err="1">
                          <a:effectLst/>
                        </a:rPr>
                        <a:t>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Component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Competitiveness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.729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Transparency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.685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High Success Rate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.653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F_Efficiency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Cost_Saving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.644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Reduces_Cycle_Time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.596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Tech_Eval_viewability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.763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Fin_eval_viewability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.761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F_Transparency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Capturing_bidders_potential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.499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 Data Tampering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.765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 Unauthorized View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.732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Remote_Bid_Opening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.601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F_Agility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Location_independent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.530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Bids Preparation Utility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.486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Help Desk Support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.883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Email_Support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.875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F_Flexibility                 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781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Digital_certificate_registration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.633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19290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Extraction Method: Principal Component Analysis.   Rotation Method: Varimax with Kaiser Normalization.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290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a. </a:t>
                      </a:r>
                      <a:r>
                        <a:rPr lang="en-US" sz="1600" i="1" dirty="0">
                          <a:solidFill>
                            <a:srgbClr val="FF0000"/>
                          </a:solidFill>
                          <a:effectLst/>
                        </a:rPr>
                        <a:t>Rotation converged in 6 iterations.</a:t>
                      </a:r>
                      <a:endParaRPr lang="en-US" sz="280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200400" y="990600"/>
            <a:ext cx="838200" cy="1981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191000" y="2438399"/>
            <a:ext cx="838200" cy="144780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05400" y="3505200"/>
            <a:ext cx="838200" cy="1981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17405" y="5105400"/>
            <a:ext cx="685800" cy="1371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38600" y="1905000"/>
            <a:ext cx="32766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403205" y="5950039"/>
            <a:ext cx="9906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43600" y="4438918"/>
            <a:ext cx="13716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29200" y="3154786"/>
            <a:ext cx="2286000" cy="751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34145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800" y="606926"/>
            <a:ext cx="8610599" cy="6174873"/>
            <a:chOff x="333375" y="205657"/>
            <a:chExt cx="5495924" cy="7776248"/>
          </a:xfrm>
        </p:grpSpPr>
        <p:sp>
          <p:nvSpPr>
            <p:cNvPr id="3" name="Oval 2"/>
            <p:cNvSpPr/>
            <p:nvPr/>
          </p:nvSpPr>
          <p:spPr>
            <a:xfrm>
              <a:off x="389550" y="2818961"/>
              <a:ext cx="1533525" cy="6386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ea typeface="Calibri"/>
                  <a:cs typeface="Mangal"/>
                </a:rPr>
                <a:t>Transparency Factor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389550" y="4549047"/>
              <a:ext cx="1533525" cy="71843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ea typeface="Calibri"/>
                  <a:cs typeface="Mangal"/>
                </a:rPr>
                <a:t>Agility</a:t>
              </a:r>
              <a:endParaRPr lang="en-US" sz="1100">
                <a:effectLst/>
                <a:ea typeface="Calibri"/>
                <a:cs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Mangal"/>
                </a:rPr>
                <a:t>Factor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494325" y="6742725"/>
              <a:ext cx="1533525" cy="637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Mangal"/>
                </a:rPr>
                <a:t>Flexibility Factor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33375" y="1065825"/>
              <a:ext cx="1533525" cy="637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Efficiency Factor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Text Box 45"/>
            <p:cNvSpPr txBox="1"/>
            <p:nvPr/>
          </p:nvSpPr>
          <p:spPr>
            <a:xfrm>
              <a:off x="4505325" y="228576"/>
              <a:ext cx="1181100" cy="3333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Competitiveness</a:t>
              </a:r>
            </a:p>
          </p:txBody>
        </p:sp>
        <p:sp>
          <p:nvSpPr>
            <p:cNvPr id="8" name="Text Box 46"/>
            <p:cNvSpPr txBox="1"/>
            <p:nvPr/>
          </p:nvSpPr>
          <p:spPr>
            <a:xfrm>
              <a:off x="4494825" y="808650"/>
              <a:ext cx="1181100" cy="33274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Transparency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Text Box 47"/>
            <p:cNvSpPr txBox="1"/>
            <p:nvPr/>
          </p:nvSpPr>
          <p:spPr>
            <a:xfrm>
              <a:off x="4494825" y="3713775"/>
              <a:ext cx="1181100" cy="33210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Bidders Potential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Text Box 8"/>
            <p:cNvSpPr txBox="1"/>
            <p:nvPr/>
          </p:nvSpPr>
          <p:spPr>
            <a:xfrm>
              <a:off x="4494826" y="1922746"/>
              <a:ext cx="1191600" cy="43945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Remote Bid Opening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Text Box 8"/>
            <p:cNvSpPr txBox="1"/>
            <p:nvPr/>
          </p:nvSpPr>
          <p:spPr>
            <a:xfrm>
              <a:off x="4494825" y="1399200"/>
              <a:ext cx="1181100" cy="33210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Cycle Time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8"/>
            <p:cNvSpPr txBox="1"/>
            <p:nvPr/>
          </p:nvSpPr>
          <p:spPr>
            <a:xfrm>
              <a:off x="4494825" y="2522892"/>
              <a:ext cx="1181100" cy="41080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Financial Viewability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Text Box 8"/>
            <p:cNvSpPr txBox="1"/>
            <p:nvPr/>
          </p:nvSpPr>
          <p:spPr>
            <a:xfrm>
              <a:off x="4494825" y="3113051"/>
              <a:ext cx="1181100" cy="449299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Technical Viewability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Text Box 8"/>
            <p:cNvSpPr txBox="1"/>
            <p:nvPr/>
          </p:nvSpPr>
          <p:spPr>
            <a:xfrm>
              <a:off x="4504350" y="4218600"/>
              <a:ext cx="1181100" cy="33147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Data Security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8"/>
            <p:cNvSpPr txBox="1"/>
            <p:nvPr/>
          </p:nvSpPr>
          <p:spPr>
            <a:xfrm>
              <a:off x="4494825" y="4713379"/>
              <a:ext cx="1181100" cy="4110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Unauthorized View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8"/>
            <p:cNvSpPr txBox="1"/>
            <p:nvPr/>
          </p:nvSpPr>
          <p:spPr>
            <a:xfrm>
              <a:off x="4494825" y="5286376"/>
              <a:ext cx="1181100" cy="44767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Location Independence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8"/>
            <p:cNvSpPr txBox="1"/>
            <p:nvPr/>
          </p:nvSpPr>
          <p:spPr>
            <a:xfrm>
              <a:off x="4494825" y="5923575"/>
              <a:ext cx="1181100" cy="41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Utility for Bids Preparation 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8"/>
            <p:cNvSpPr txBox="1"/>
            <p:nvPr/>
          </p:nvSpPr>
          <p:spPr>
            <a:xfrm>
              <a:off x="4505324" y="6542700"/>
              <a:ext cx="1323975" cy="4102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Digital Certificate Registration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8"/>
            <p:cNvSpPr txBox="1"/>
            <p:nvPr/>
          </p:nvSpPr>
          <p:spPr>
            <a:xfrm>
              <a:off x="4505326" y="7123725"/>
              <a:ext cx="1181100" cy="3057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E-mail Support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8"/>
            <p:cNvSpPr txBox="1"/>
            <p:nvPr/>
          </p:nvSpPr>
          <p:spPr>
            <a:xfrm>
              <a:off x="4505326" y="7543120"/>
              <a:ext cx="1181100" cy="4102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/>
                  <a:ea typeface="Calibri"/>
                  <a:cs typeface="Mangal"/>
                </a:rPr>
                <a:t>Help Desk Support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1" name="Straight Arrow Connector 20"/>
            <p:cNvCxnSpPr>
              <a:stCxn id="7" idx="7"/>
            </p:cNvCxnSpPr>
            <p:nvPr/>
          </p:nvCxnSpPr>
          <p:spPr>
            <a:xfrm flipV="1">
              <a:off x="1642320" y="381000"/>
              <a:ext cx="2852506" cy="77819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endCxn id="9" idx="1"/>
            </p:cNvCxnSpPr>
            <p:nvPr/>
          </p:nvCxnSpPr>
          <p:spPr>
            <a:xfrm flipV="1">
              <a:off x="1828800" y="975020"/>
              <a:ext cx="2666025" cy="29180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7" idx="6"/>
              <a:endCxn id="12" idx="1"/>
            </p:cNvCxnSpPr>
            <p:nvPr/>
          </p:nvCxnSpPr>
          <p:spPr>
            <a:xfrm>
              <a:off x="1866900" y="1384595"/>
              <a:ext cx="2627925" cy="18065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1" idx="1"/>
            </p:cNvCxnSpPr>
            <p:nvPr/>
          </p:nvCxnSpPr>
          <p:spPr>
            <a:xfrm>
              <a:off x="1790700" y="1533525"/>
              <a:ext cx="2704126" cy="60894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5"/>
            </p:cNvCxnSpPr>
            <p:nvPr/>
          </p:nvCxnSpPr>
          <p:spPr>
            <a:xfrm>
              <a:off x="1642320" y="1609999"/>
              <a:ext cx="2852505" cy="11046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4" idx="7"/>
              <a:endCxn id="12" idx="1"/>
            </p:cNvCxnSpPr>
            <p:nvPr/>
          </p:nvCxnSpPr>
          <p:spPr>
            <a:xfrm flipV="1">
              <a:off x="1698495" y="1565253"/>
              <a:ext cx="2796330" cy="134723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1866900" y="2257425"/>
              <a:ext cx="2627925" cy="7524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4" idx="6"/>
            </p:cNvCxnSpPr>
            <p:nvPr/>
          </p:nvCxnSpPr>
          <p:spPr>
            <a:xfrm flipV="1">
              <a:off x="1923075" y="2828925"/>
              <a:ext cx="2571750" cy="30934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14" idx="1"/>
            </p:cNvCxnSpPr>
            <p:nvPr/>
          </p:nvCxnSpPr>
          <p:spPr>
            <a:xfrm>
              <a:off x="1866900" y="3267075"/>
              <a:ext cx="2627925" cy="706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4" idx="5"/>
              <a:endCxn id="10" idx="1"/>
            </p:cNvCxnSpPr>
            <p:nvPr/>
          </p:nvCxnSpPr>
          <p:spPr>
            <a:xfrm>
              <a:off x="1698495" y="3364052"/>
              <a:ext cx="2796330" cy="5157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endCxn id="15" idx="1"/>
            </p:cNvCxnSpPr>
            <p:nvPr/>
          </p:nvCxnSpPr>
          <p:spPr>
            <a:xfrm flipV="1">
              <a:off x="1866900" y="4384335"/>
              <a:ext cx="2637450" cy="4353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16" idx="1"/>
            </p:cNvCxnSpPr>
            <p:nvPr/>
          </p:nvCxnSpPr>
          <p:spPr>
            <a:xfrm>
              <a:off x="1933575" y="4914900"/>
              <a:ext cx="2561250" cy="40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endCxn id="17" idx="1"/>
            </p:cNvCxnSpPr>
            <p:nvPr/>
          </p:nvCxnSpPr>
          <p:spPr>
            <a:xfrm>
              <a:off x="1885950" y="5048250"/>
              <a:ext cx="2608875" cy="4619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5" idx="5"/>
              <a:endCxn id="18" idx="1"/>
            </p:cNvCxnSpPr>
            <p:nvPr/>
          </p:nvCxnSpPr>
          <p:spPr>
            <a:xfrm>
              <a:off x="1698495" y="5162269"/>
              <a:ext cx="2796330" cy="9665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5" idx="7"/>
            </p:cNvCxnSpPr>
            <p:nvPr/>
          </p:nvCxnSpPr>
          <p:spPr>
            <a:xfrm flipV="1">
              <a:off x="1698495" y="1990281"/>
              <a:ext cx="2778255" cy="26639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6" idx="7"/>
            </p:cNvCxnSpPr>
            <p:nvPr/>
          </p:nvCxnSpPr>
          <p:spPr>
            <a:xfrm flipV="1">
              <a:off x="1803270" y="6742725"/>
              <a:ext cx="2691556" cy="933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6"/>
              <a:endCxn id="20" idx="1"/>
            </p:cNvCxnSpPr>
            <p:nvPr/>
          </p:nvCxnSpPr>
          <p:spPr>
            <a:xfrm>
              <a:off x="2027850" y="7061495"/>
              <a:ext cx="2477476" cy="2151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6" idx="5"/>
              <a:endCxn id="21" idx="1"/>
            </p:cNvCxnSpPr>
            <p:nvPr/>
          </p:nvCxnSpPr>
          <p:spPr>
            <a:xfrm>
              <a:off x="1803270" y="7286899"/>
              <a:ext cx="2702056" cy="4613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 Box 77"/>
            <p:cNvSpPr txBox="1"/>
            <p:nvPr/>
          </p:nvSpPr>
          <p:spPr>
            <a:xfrm>
              <a:off x="3752851" y="7714525"/>
              <a:ext cx="495300" cy="26738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.470</a:t>
              </a:r>
            </a:p>
          </p:txBody>
        </p:sp>
        <p:sp>
          <p:nvSpPr>
            <p:cNvPr id="40" name="Text Box 78"/>
            <p:cNvSpPr txBox="1"/>
            <p:nvPr/>
          </p:nvSpPr>
          <p:spPr>
            <a:xfrm>
              <a:off x="3762376" y="7267169"/>
              <a:ext cx="495300" cy="2673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.344</a:t>
              </a:r>
            </a:p>
          </p:txBody>
        </p:sp>
        <p:sp>
          <p:nvSpPr>
            <p:cNvPr id="41" name="Text Box 79"/>
            <p:cNvSpPr txBox="1"/>
            <p:nvPr/>
          </p:nvSpPr>
          <p:spPr>
            <a:xfrm>
              <a:off x="3762376" y="6789670"/>
              <a:ext cx="495300" cy="2673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.291</a:t>
              </a:r>
            </a:p>
          </p:txBody>
        </p:sp>
        <p:sp>
          <p:nvSpPr>
            <p:cNvPr id="42" name="Text Box 80"/>
            <p:cNvSpPr txBox="1"/>
            <p:nvPr/>
          </p:nvSpPr>
          <p:spPr>
            <a:xfrm>
              <a:off x="3838576" y="4189935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.455</a:t>
              </a:r>
            </a:p>
          </p:txBody>
        </p:sp>
        <p:sp>
          <p:nvSpPr>
            <p:cNvPr id="43" name="Text Box 81"/>
            <p:cNvSpPr txBox="1"/>
            <p:nvPr/>
          </p:nvSpPr>
          <p:spPr>
            <a:xfrm>
              <a:off x="3848101" y="4667250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.364</a:t>
              </a:r>
            </a:p>
          </p:txBody>
        </p:sp>
        <p:sp>
          <p:nvSpPr>
            <p:cNvPr id="44" name="Text Box 82"/>
            <p:cNvSpPr txBox="1"/>
            <p:nvPr/>
          </p:nvSpPr>
          <p:spPr>
            <a:xfrm>
              <a:off x="3867151" y="5162550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.149</a:t>
              </a:r>
            </a:p>
          </p:txBody>
        </p:sp>
        <p:sp>
          <p:nvSpPr>
            <p:cNvPr id="45" name="Text Box 83"/>
            <p:cNvSpPr txBox="1"/>
            <p:nvPr/>
          </p:nvSpPr>
          <p:spPr>
            <a:xfrm>
              <a:off x="3886201" y="5657850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.075</a:t>
              </a:r>
            </a:p>
          </p:txBody>
        </p:sp>
        <p:sp>
          <p:nvSpPr>
            <p:cNvPr id="46" name="Text Box 84"/>
            <p:cNvSpPr txBox="1"/>
            <p:nvPr/>
          </p:nvSpPr>
          <p:spPr>
            <a:xfrm>
              <a:off x="2362201" y="4055405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.202</a:t>
              </a:r>
            </a:p>
          </p:txBody>
        </p:sp>
        <p:sp>
          <p:nvSpPr>
            <p:cNvPr id="47" name="Text Box 85"/>
            <p:cNvSpPr txBox="1"/>
            <p:nvPr/>
          </p:nvSpPr>
          <p:spPr>
            <a:xfrm>
              <a:off x="3819527" y="3070528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.382</a:t>
              </a:r>
            </a:p>
          </p:txBody>
        </p:sp>
        <p:sp>
          <p:nvSpPr>
            <p:cNvPr id="48" name="Text Box 86"/>
            <p:cNvSpPr txBox="1"/>
            <p:nvPr/>
          </p:nvSpPr>
          <p:spPr>
            <a:xfrm>
              <a:off x="3790951" y="2626957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.422</a:t>
              </a:r>
            </a:p>
          </p:txBody>
        </p:sp>
        <p:sp>
          <p:nvSpPr>
            <p:cNvPr id="49" name="Text Box 87"/>
            <p:cNvSpPr txBox="1"/>
            <p:nvPr/>
          </p:nvSpPr>
          <p:spPr>
            <a:xfrm>
              <a:off x="2143126" y="2227875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.130</a:t>
              </a:r>
            </a:p>
          </p:txBody>
        </p:sp>
        <p:sp>
          <p:nvSpPr>
            <p:cNvPr id="50" name="Text Box 88"/>
            <p:cNvSpPr txBox="1"/>
            <p:nvPr/>
          </p:nvSpPr>
          <p:spPr>
            <a:xfrm>
              <a:off x="3838577" y="3508678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.112</a:t>
              </a:r>
            </a:p>
          </p:txBody>
        </p:sp>
        <p:sp>
          <p:nvSpPr>
            <p:cNvPr id="51" name="Text Box 89"/>
            <p:cNvSpPr txBox="1"/>
            <p:nvPr/>
          </p:nvSpPr>
          <p:spPr>
            <a:xfrm>
              <a:off x="2790826" y="2396407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.089</a:t>
              </a:r>
            </a:p>
          </p:txBody>
        </p:sp>
        <p:sp>
          <p:nvSpPr>
            <p:cNvPr id="52" name="Text Box 90"/>
            <p:cNvSpPr txBox="1"/>
            <p:nvPr/>
          </p:nvSpPr>
          <p:spPr>
            <a:xfrm>
              <a:off x="3819525" y="205657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.510</a:t>
              </a:r>
            </a:p>
          </p:txBody>
        </p:sp>
        <p:sp>
          <p:nvSpPr>
            <p:cNvPr id="53" name="Text Box 91"/>
            <p:cNvSpPr txBox="1"/>
            <p:nvPr/>
          </p:nvSpPr>
          <p:spPr>
            <a:xfrm>
              <a:off x="3810001" y="758107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.391</a:t>
              </a:r>
            </a:p>
          </p:txBody>
        </p:sp>
        <p:sp>
          <p:nvSpPr>
            <p:cNvPr id="54" name="Text Box 92"/>
            <p:cNvSpPr txBox="1"/>
            <p:nvPr/>
          </p:nvSpPr>
          <p:spPr>
            <a:xfrm>
              <a:off x="3810001" y="1281982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.356</a:t>
              </a:r>
            </a:p>
          </p:txBody>
        </p:sp>
        <p:sp>
          <p:nvSpPr>
            <p:cNvPr id="55" name="Text Box 93"/>
            <p:cNvSpPr txBox="1"/>
            <p:nvPr/>
          </p:nvSpPr>
          <p:spPr>
            <a:xfrm>
              <a:off x="3990000" y="1784864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-.185</a:t>
              </a:r>
            </a:p>
          </p:txBody>
        </p:sp>
        <p:sp>
          <p:nvSpPr>
            <p:cNvPr id="56" name="Text Box 94"/>
            <p:cNvSpPr txBox="1"/>
            <p:nvPr/>
          </p:nvSpPr>
          <p:spPr>
            <a:xfrm>
              <a:off x="1632796" y="1831185"/>
              <a:ext cx="495300" cy="2305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Calibri"/>
                  <a:cs typeface="Times New Roman"/>
                </a:rPr>
                <a:t>-.108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152400" y="20031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Graphical </a:t>
            </a:r>
            <a:r>
              <a:rPr lang="en-US" b="1" dirty="0"/>
              <a:t>presentation of the inter-relationship between the factors and other 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504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0763177"/>
              </p:ext>
            </p:extLst>
          </p:nvPr>
        </p:nvGraphicFramePr>
        <p:xfrm>
          <a:off x="152399" y="675618"/>
          <a:ext cx="8915400" cy="6018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6769"/>
                <a:gridCol w="1520480"/>
                <a:gridCol w="6448151"/>
              </a:tblGrid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Processing Time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rowSpan="1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244.59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261.51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267.96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296.94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2010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308.01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307.60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327.83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256.29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213.76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197.45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123.96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3059207291"/>
              </p:ext>
            </p:extLst>
          </p:nvPr>
        </p:nvGraphicFramePr>
        <p:xfrm>
          <a:off x="2667000" y="1066800"/>
          <a:ext cx="6248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152400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Reduction </a:t>
            </a:r>
            <a:r>
              <a:rPr lang="en-US" sz="2800" b="1" dirty="0"/>
              <a:t>of Purchase Cycle time (from 2013 to 2016)</a:t>
            </a:r>
          </a:p>
        </p:txBody>
      </p:sp>
    </p:spTree>
    <p:extLst>
      <p:ext uri="{BB962C8B-B14F-4D97-AF65-F5344CB8AC3E}">
        <p14:creationId xmlns:p14="http://schemas.microsoft.com/office/powerpoint/2010/main" xmlns="" val="2107735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Growth of RTI applications in different P</a:t>
            </a:r>
            <a:r>
              <a:rPr lang="en-US" sz="3200" dirty="0" smtClean="0">
                <a:solidFill>
                  <a:srgbClr val="FF0000"/>
                </a:solidFill>
              </a:rPr>
              <a:t>ublic Authorities </a:t>
            </a:r>
            <a:r>
              <a:rPr lang="en-US" sz="3200" dirty="0">
                <a:solidFill>
                  <a:srgbClr val="FF0000"/>
                </a:solidFill>
              </a:rPr>
              <a:t>of Govt. of </a:t>
            </a:r>
            <a:r>
              <a:rPr lang="en-US" sz="3200" dirty="0" smtClean="0">
                <a:solidFill>
                  <a:srgbClr val="FF0000"/>
                </a:solidFill>
              </a:rPr>
              <a:t>India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(Source: CIC Annual Report 2015-16, Table 2.4)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26075944"/>
              </p:ext>
            </p:extLst>
          </p:nvPr>
        </p:nvGraphicFramePr>
        <p:xfrm>
          <a:off x="0" y="914400"/>
          <a:ext cx="9144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0871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830</TotalTime>
  <Words>655</Words>
  <Application>Microsoft Macintosh PowerPoint</Application>
  <PresentationFormat>On-screen Show (4:3)</PresentationFormat>
  <Paragraphs>403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Factors effecting eProcurement performance in Indian scenario        Dr. Kalyan Kr. Bhattacharjee Indian Institute of Technology Delhi</vt:lpstr>
      <vt:lpstr>On-line Questionnaire based Survey  was conducted to measure the usefulness and acceptance of the application</vt:lpstr>
      <vt:lpstr>Slide 3</vt:lpstr>
      <vt:lpstr>Slide 4</vt:lpstr>
      <vt:lpstr>Slide 5</vt:lpstr>
      <vt:lpstr>Slide 6</vt:lpstr>
      <vt:lpstr>Slide 7</vt:lpstr>
      <vt:lpstr>Slide 8</vt:lpstr>
      <vt:lpstr>Growth of RTI applications in different Public Authorities of Govt. of India (Source: CIC Annual Report 2015-16, Table 2.4)</vt:lpstr>
      <vt:lpstr>Processing of RTI Applications at IIT Delhi</vt:lpstr>
      <vt:lpstr>Conclusions</vt:lpstr>
      <vt:lpstr>For IIT Delhi, it is a case of successful migration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                          &amp; Questions</dc:title>
  <dc:creator>Director</dc:creator>
  <cp:lastModifiedBy>dell</cp:lastModifiedBy>
  <cp:revision>29</cp:revision>
  <dcterms:created xsi:type="dcterms:W3CDTF">2017-12-18T13:27:11Z</dcterms:created>
  <dcterms:modified xsi:type="dcterms:W3CDTF">2018-01-04T06:02:16Z</dcterms:modified>
</cp:coreProperties>
</file>